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7"/>
  </p:notesMasterIdLst>
  <p:sldIdLst>
    <p:sldId id="280" r:id="rId2"/>
    <p:sldId id="347" r:id="rId3"/>
    <p:sldId id="349" r:id="rId4"/>
    <p:sldId id="351" r:id="rId5"/>
    <p:sldId id="353" r:id="rId6"/>
    <p:sldId id="355" r:id="rId7"/>
    <p:sldId id="372" r:id="rId8"/>
    <p:sldId id="356" r:id="rId9"/>
    <p:sldId id="359" r:id="rId10"/>
    <p:sldId id="361" r:id="rId11"/>
    <p:sldId id="363" r:id="rId12"/>
    <p:sldId id="362" r:id="rId13"/>
    <p:sldId id="365" r:id="rId14"/>
    <p:sldId id="368" r:id="rId15"/>
    <p:sldId id="307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5" autoAdjust="0"/>
    <p:restoredTop sz="94610"/>
  </p:normalViewPr>
  <p:slideViewPr>
    <p:cSldViewPr snapToGrid="0" snapToObjects="1">
      <p:cViewPr>
        <p:scale>
          <a:sx n="115" d="100"/>
          <a:sy n="115" d="100"/>
        </p:scale>
        <p:origin x="75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215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684D-DCB2-2D17-1286-D56584BF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D4C16-4C9B-114C-7098-26C82BD75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A0835-B263-6004-D4E0-CBBC99F5C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B9322-B8B8-1DF9-3748-CB9B055137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47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579A0A-5C5C-A979-A788-0EA9DEC13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1796668"/>
            <a:ext cx="1471054" cy="10287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9327" b="1" dirty="0">
                <a:solidFill>
                  <a:srgbClr val="DC8060">
                    <a:alpha val="90000"/>
                  </a:srgbClr>
                </a:solidFill>
              </a:rPr>
              <a:t>09</a:t>
            </a:r>
            <a:endParaRPr lang="en-US" sz="9327" dirty="0"/>
          </a:p>
        </p:txBody>
      </p:sp>
      <p:sp>
        <p:nvSpPr>
          <p:cNvPr id="4" name="Text 1"/>
          <p:cNvSpPr/>
          <p:nvPr/>
        </p:nvSpPr>
        <p:spPr>
          <a:xfrm>
            <a:off x="3042679" y="1688604"/>
            <a:ext cx="36791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>
                    <a:alpha val="80000"/>
                  </a:srgbClr>
                </a:solidFill>
              </a:rPr>
              <a:t>TEMA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2934614" y="1911690"/>
            <a:ext cx="3679115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Descubriendo el
Mindfulness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2992803" y="3097187"/>
            <a:ext cx="4491614" cy="487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600" i="1" dirty="0">
                <a:solidFill>
                  <a:srgbClr val="E0EBEB"/>
                </a:solidFill>
              </a:rPr>
              <a:t>"La </a:t>
            </a:r>
            <a:r>
              <a:rPr lang="en-US" sz="1600" i="1" dirty="0" err="1">
                <a:solidFill>
                  <a:srgbClr val="E0EBEB"/>
                </a:solidFill>
              </a:rPr>
              <a:t>atención</a:t>
            </a:r>
            <a:r>
              <a:rPr lang="en-US" sz="1600" i="1" dirty="0">
                <a:solidFill>
                  <a:srgbClr val="E0EBEB"/>
                </a:solidFill>
              </a:rPr>
              <a:t> es la </a:t>
            </a:r>
            <a:r>
              <a:rPr lang="en-US" sz="1600" i="1" dirty="0" err="1">
                <a:solidFill>
                  <a:srgbClr val="E0EBEB"/>
                </a:solidFill>
              </a:rPr>
              <a:t>puerta</a:t>
            </a:r>
            <a:r>
              <a:rPr lang="en-US" sz="1600" i="1" dirty="0">
                <a:solidFill>
                  <a:srgbClr val="E0EBEB"/>
                </a:solidFill>
              </a:rPr>
              <a:t> de la </a:t>
            </a:r>
            <a:r>
              <a:rPr lang="en-US" sz="1600" i="1" dirty="0" err="1">
                <a:solidFill>
                  <a:srgbClr val="E0EBEB"/>
                </a:solidFill>
              </a:rPr>
              <a:t>consciencia</a:t>
            </a:r>
            <a:r>
              <a:rPr lang="en-US" sz="1600" i="1" dirty="0">
                <a:solidFill>
                  <a:srgbClr val="E0EBEB"/>
                </a:solidFill>
              </a:rPr>
              <a:t>.
El mindfulness es la </a:t>
            </a:r>
            <a:r>
              <a:rPr lang="en-US" sz="1600" i="1" dirty="0" err="1">
                <a:solidFill>
                  <a:srgbClr val="E0EBEB"/>
                </a:solidFill>
              </a:rPr>
              <a:t>llave</a:t>
            </a:r>
            <a:r>
              <a:rPr lang="en-US" sz="1600" i="1" dirty="0">
                <a:solidFill>
                  <a:srgbClr val="E0EBEB"/>
                </a:solidFill>
              </a:rPr>
              <a:t>."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705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INSIGHT CLAVE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480417"/>
            <a:ext cx="7546938" cy="3326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La </a:t>
            </a:r>
            <a:r>
              <a:rPr lang="en-US" sz="2000" b="1" dirty="0" err="1">
                <a:solidFill>
                  <a:srgbClr val="2A5058"/>
                </a:solidFill>
              </a:rPr>
              <a:t>Distracción</a:t>
            </a:r>
            <a:r>
              <a:rPr lang="en-US" sz="2000" b="1" dirty="0">
                <a:solidFill>
                  <a:srgbClr val="2A5058"/>
                </a:solidFill>
              </a:rPr>
              <a:t> no es </a:t>
            </a:r>
            <a:r>
              <a:rPr lang="en-US" sz="2000" b="1" dirty="0" err="1">
                <a:solidFill>
                  <a:srgbClr val="2A5058"/>
                </a:solidFill>
              </a:rPr>
              <a:t>el</a:t>
            </a:r>
            <a:r>
              <a:rPr lang="en-US" sz="2000" b="1" dirty="0">
                <a:solidFill>
                  <a:srgbClr val="2A5058"/>
                </a:solidFill>
              </a:rPr>
              <a:t> </a:t>
            </a:r>
            <a:r>
              <a:rPr lang="en-US" sz="2000" b="1" dirty="0" err="1">
                <a:solidFill>
                  <a:srgbClr val="2A5058"/>
                </a:solidFill>
              </a:rPr>
              <a:t>enemigo</a:t>
            </a:r>
            <a:r>
              <a:rPr lang="en-US" sz="2000" b="1" dirty="0">
                <a:solidFill>
                  <a:srgbClr val="2A5058"/>
                </a:solidFill>
              </a:rPr>
              <a:t>, es </a:t>
            </a:r>
            <a:r>
              <a:rPr lang="en-US" sz="2000" b="1" dirty="0" err="1">
                <a:solidFill>
                  <a:srgbClr val="2A5058"/>
                </a:solidFill>
              </a:rPr>
              <a:t>el</a:t>
            </a:r>
            <a:r>
              <a:rPr lang="en-US" sz="2000" b="1" dirty="0">
                <a:solidFill>
                  <a:srgbClr val="2A5058"/>
                </a:solidFill>
              </a:rPr>
              <a:t> peso </a:t>
            </a:r>
            <a:r>
              <a:rPr lang="en-US" sz="2000" b="1" dirty="0" err="1">
                <a:solidFill>
                  <a:srgbClr val="2A5058"/>
                </a:solidFill>
              </a:rPr>
              <a:t>que</a:t>
            </a:r>
            <a:r>
              <a:rPr lang="en-US" sz="2000" b="1" dirty="0">
                <a:solidFill>
                  <a:srgbClr val="2A5058"/>
                </a:solidFill>
              </a:rPr>
              <a:t> </a:t>
            </a:r>
            <a:r>
              <a:rPr lang="en-US" sz="2000" b="1" dirty="0" err="1">
                <a:solidFill>
                  <a:srgbClr val="2A5058"/>
                </a:solidFill>
              </a:rPr>
              <a:t>levantas</a:t>
            </a:r>
            <a:endParaRPr lang="en-US" sz="2121" dirty="0"/>
          </a:p>
        </p:txBody>
      </p:sp>
      <p:sp>
        <p:nvSpPr>
          <p:cNvPr id="11" name="Text 6"/>
          <p:cNvSpPr/>
          <p:nvPr/>
        </p:nvSpPr>
        <p:spPr>
          <a:xfrm>
            <a:off x="3943350" y="1372688"/>
            <a:ext cx="46291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strike="sngStrike" dirty="0">
                <a:solidFill>
                  <a:srgbClr val="A0A0A0"/>
                </a:solidFill>
              </a:rPr>
              <a:t>Distraerse es un error</a:t>
            </a:r>
            <a:endParaRPr lang="en-US" sz="1193" dirty="0"/>
          </a:p>
        </p:txBody>
      </p:sp>
      <p:sp>
        <p:nvSpPr>
          <p:cNvPr id="12" name="Text 7"/>
          <p:cNvSpPr/>
          <p:nvPr/>
        </p:nvSpPr>
        <p:spPr>
          <a:xfrm>
            <a:off x="3943350" y="1678084"/>
            <a:ext cx="4629150" cy="3657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DC8060"/>
                </a:solidFill>
              </a:rPr>
              <a:t>Distraerse es </a:t>
            </a:r>
            <a:r>
              <a:rPr lang="en-US" sz="2436" b="1" dirty="0" err="1">
                <a:solidFill>
                  <a:srgbClr val="DC8060"/>
                </a:solidFill>
              </a:rPr>
              <a:t>el</a:t>
            </a:r>
            <a:r>
              <a:rPr lang="en-US" sz="2436" b="1" dirty="0">
                <a:solidFill>
                  <a:srgbClr val="DC8060"/>
                </a:solidFill>
              </a:rPr>
              <a:t> peso.</a:t>
            </a:r>
            <a:endParaRPr lang="en-US" sz="2436" dirty="0"/>
          </a:p>
        </p:txBody>
      </p:sp>
      <p:sp>
        <p:nvSpPr>
          <p:cNvPr id="13" name="Text 8"/>
          <p:cNvSpPr/>
          <p:nvPr/>
        </p:nvSpPr>
        <p:spPr>
          <a:xfrm>
            <a:off x="3943350" y="2646731"/>
            <a:ext cx="4629150" cy="7543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Si vas al gimnasio y la pesa no pesa, no hay crecimiento muscular. La distracción ofrece la resistencia necesaria para que el "músculo" de la meta-consciencia se active.</a:t>
            </a:r>
            <a:endParaRPr lang="en-US" sz="1159" dirty="0"/>
          </a:p>
        </p:txBody>
      </p:sp>
      <p:sp>
        <p:nvSpPr>
          <p:cNvPr id="14" name="Shape 9"/>
          <p:cNvSpPr/>
          <p:nvPr/>
        </p:nvSpPr>
        <p:spPr>
          <a:xfrm>
            <a:off x="3943350" y="3686845"/>
            <a:ext cx="4629150" cy="94118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Shape 10"/>
          <p:cNvSpPr/>
          <p:nvPr/>
        </p:nvSpPr>
        <p:spPr>
          <a:xfrm>
            <a:off x="3943350" y="3686845"/>
            <a:ext cx="42863" cy="941189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Text 11"/>
          <p:cNvSpPr/>
          <p:nvPr/>
        </p:nvSpPr>
        <p:spPr>
          <a:xfrm>
            <a:off x="3943350" y="3686845"/>
            <a:ext cx="4629150" cy="941189"/>
          </a:xfrm>
          <a:prstGeom prst="rect">
            <a:avLst/>
          </a:prstGeom>
          <a:noFill/>
          <a:ln/>
        </p:spPr>
        <p:txBody>
          <a:bodyPr wrap="square" lIns="212598" tIns="212598" rIns="212598" bIns="21259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"Cada vez que tu mente se va y la traes de vuelta amablemente, estás haciendo una repetición de gimnasio mental."</a:t>
            </a:r>
            <a:endParaRPr lang="en-US" sz="987" dirty="0"/>
          </a:p>
        </p:txBody>
      </p:sp>
      <p:pic>
        <p:nvPicPr>
          <p:cNvPr id="17" name="Imagen 16" descr="Logotipo&#10;&#10;El contenido generado por IA puede ser incorrecto.">
            <a:extLst>
              <a:ext uri="{FF2B5EF4-FFF2-40B4-BE49-F238E27FC236}">
                <a16:creationId xmlns:a16="http://schemas.microsoft.com/office/drawing/2014/main" id="{A5D974EB-DCD7-6C61-B009-C1866B86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6" y="1452179"/>
            <a:ext cx="3415064" cy="30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6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PROCESO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480417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Las 3 Capacidades Cognitivas</a:t>
            </a:r>
            <a:endParaRPr lang="en-US" sz="2121" dirty="0"/>
          </a:p>
        </p:txBody>
      </p:sp>
      <p:pic>
        <p:nvPicPr>
          <p:cNvPr id="27" name="Imagen 26" descr="Diagrama&#10;&#10;El contenido generado por IA puede ser incorrecto.">
            <a:extLst>
              <a:ext uri="{FF2B5EF4-FFF2-40B4-BE49-F238E27FC236}">
                <a16:creationId xmlns:a16="http://schemas.microsoft.com/office/drawing/2014/main" id="{A6E9F54C-ED78-1C98-519D-B5EEA0C9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62" y="1166898"/>
            <a:ext cx="7444047" cy="34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428625" y="14823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NEUROCIENCIA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375047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Las Redes Cerebrales</a:t>
            </a:r>
            <a:endParaRPr lang="en-US" sz="2121" dirty="0"/>
          </a:p>
        </p:txBody>
      </p:sp>
      <p:sp>
        <p:nvSpPr>
          <p:cNvPr id="7" name="Text 4"/>
          <p:cNvSpPr/>
          <p:nvPr/>
        </p:nvSpPr>
        <p:spPr>
          <a:xfrm>
            <a:off x="428625" y="819745"/>
            <a:ext cx="82867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5A6A6A"/>
                </a:solidFill>
              </a:rPr>
              <a:t>Modelo de Malinowski (2013)</a:t>
            </a:r>
            <a:endParaRPr lang="en-US" sz="942" dirty="0"/>
          </a:p>
        </p:txBody>
      </p:sp>
      <p:pic>
        <p:nvPicPr>
          <p:cNvPr id="35" name="Imagen 34" descr="Diagrama&#10;&#10;El contenido generado por IA puede ser incorrecto.">
            <a:extLst>
              <a:ext uri="{FF2B5EF4-FFF2-40B4-BE49-F238E27FC236}">
                <a16:creationId xmlns:a16="http://schemas.microsoft.com/office/drawing/2014/main" id="{72136B42-EBAA-6250-3163-5B87BA15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11" y="1442337"/>
            <a:ext cx="8190583" cy="29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0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MAPA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480417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El Triángulo de la Atención</a:t>
            </a:r>
            <a:endParaRPr lang="en-US" sz="2121" dirty="0"/>
          </a:p>
        </p:txBody>
      </p:sp>
      <p:pic>
        <p:nvPicPr>
          <p:cNvPr id="28" name="Imagen 27" descr="Diagrama&#10;&#10;El contenido generado por IA puede ser incorrecto.">
            <a:extLst>
              <a:ext uri="{FF2B5EF4-FFF2-40B4-BE49-F238E27FC236}">
                <a16:creationId xmlns:a16="http://schemas.microsoft.com/office/drawing/2014/main" id="{7EC5E6CC-C0BD-5395-5EE0-8B531A7C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1253147"/>
            <a:ext cx="7626927" cy="35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0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EVIDENCIA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480417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Síntesis de hallazgos</a:t>
            </a:r>
            <a:endParaRPr lang="en-US" sz="2121" dirty="0"/>
          </a:p>
        </p:txBody>
      </p:sp>
      <p:sp>
        <p:nvSpPr>
          <p:cNvPr id="7" name="Text 4"/>
          <p:cNvSpPr/>
          <p:nvPr/>
        </p:nvSpPr>
        <p:spPr>
          <a:xfrm>
            <a:off x="914400" y="1855980"/>
            <a:ext cx="3086100" cy="11315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DC8060"/>
                </a:solidFill>
              </a:rPr>
              <a:t>La evidencia más sólida apunta al Control Ejecutivo.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914400" y="3201795"/>
            <a:ext cx="308610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Más allá de la relajación, el mindfulness es un entrenamiento cognitivo que fortalece las funciones superiores del cerebro.</a:t>
            </a:r>
            <a:endParaRPr lang="en-US" sz="1159" dirty="0"/>
          </a:p>
        </p:txBody>
      </p:sp>
      <p:sp>
        <p:nvSpPr>
          <p:cNvPr id="9" name="Shape 6"/>
          <p:cNvSpPr/>
          <p:nvPr/>
        </p:nvSpPr>
        <p:spPr>
          <a:xfrm>
            <a:off x="4572000" y="1421634"/>
            <a:ext cx="4000500" cy="315748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7"/>
          <p:cNvSpPr/>
          <p:nvPr/>
        </p:nvSpPr>
        <p:spPr>
          <a:xfrm>
            <a:off x="4572000" y="1421634"/>
            <a:ext cx="4000500" cy="42863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4857750" y="1728815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A0A0A0"/>
                </a:solidFill>
              </a:rPr>
              <a:t>¿Qué mejora exactamente?</a:t>
            </a:r>
            <a:endParaRPr lang="en-US" sz="987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166370"/>
            <a:ext cx="214313" cy="1714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214938" y="2137795"/>
            <a:ext cx="30718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Inhibición</a:t>
            </a:r>
            <a:endParaRPr lang="en-US" sz="987" dirty="0"/>
          </a:p>
        </p:txBody>
      </p:sp>
      <p:sp>
        <p:nvSpPr>
          <p:cNvPr id="14" name="Text 10"/>
          <p:cNvSpPr/>
          <p:nvPr/>
        </p:nvSpPr>
        <p:spPr>
          <a:xfrm>
            <a:off x="5214938" y="2368181"/>
            <a:ext cx="30718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5A6A6A"/>
                </a:solidFill>
              </a:rPr>
              <a:t>Capacidad de frenar respuestas automáticas e impulsivas.</a:t>
            </a:r>
            <a:endParaRPr lang="en-US" sz="834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2931086"/>
            <a:ext cx="214313" cy="17145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214938" y="2902511"/>
            <a:ext cx="30718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Flexibilidad Cognitiva</a:t>
            </a:r>
            <a:endParaRPr lang="en-US" sz="987" dirty="0"/>
          </a:p>
        </p:txBody>
      </p:sp>
      <p:sp>
        <p:nvSpPr>
          <p:cNvPr id="17" name="Text 12"/>
          <p:cNvSpPr/>
          <p:nvPr/>
        </p:nvSpPr>
        <p:spPr>
          <a:xfrm>
            <a:off x="5214938" y="3132897"/>
            <a:ext cx="30718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5A6A6A"/>
                </a:solidFill>
              </a:rPr>
              <a:t>Capacidad de cambiar de perspectiva o tarea fluidamente.</a:t>
            </a:r>
            <a:endParaRPr lang="en-US" sz="834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3695802"/>
            <a:ext cx="214313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214938" y="3667227"/>
            <a:ext cx="30718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Memoria de Trabajo</a:t>
            </a:r>
            <a:endParaRPr lang="en-US" sz="987" dirty="0"/>
          </a:p>
        </p:txBody>
      </p:sp>
      <p:sp>
        <p:nvSpPr>
          <p:cNvPr id="20" name="Text 14"/>
          <p:cNvSpPr/>
          <p:nvPr/>
        </p:nvSpPr>
        <p:spPr>
          <a:xfrm>
            <a:off x="5214938" y="3897613"/>
            <a:ext cx="307181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5A6A6A"/>
                </a:solidFill>
              </a:rPr>
              <a:t>Capacidad de sostener información relevante "en línea".</a:t>
            </a:r>
            <a:endParaRPr lang="en-US" sz="834" dirty="0"/>
          </a:p>
        </p:txBody>
      </p:sp>
      <p:sp>
        <p:nvSpPr>
          <p:cNvPr id="21" name="Text 15"/>
          <p:cNvSpPr/>
          <p:nvPr/>
        </p:nvSpPr>
        <p:spPr>
          <a:xfrm>
            <a:off x="571500" y="4702373"/>
            <a:ext cx="34046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A0A0A0"/>
                </a:solidFill>
              </a:rPr>
              <a:t>Fuente: Tang, Hölzel &amp; Posner (2015), Nature Reviews Neuroscience.</a:t>
            </a:r>
            <a:endParaRPr lang="en-US" sz="834" dirty="0"/>
          </a:p>
        </p:txBody>
      </p:sp>
    </p:spTree>
    <p:extLst>
      <p:ext uri="{BB962C8B-B14F-4D97-AF65-F5344CB8AC3E}">
        <p14:creationId xmlns:p14="http://schemas.microsoft.com/office/powerpoint/2010/main" val="104858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3C54830D-17D1-A137-C091-2D212C01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0" y="428625"/>
            <a:ext cx="8001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kern="0" spc="2" dirty="0">
                <a:solidFill>
                  <a:srgbClr val="DC8060"/>
                </a:solidFill>
              </a:rPr>
              <a:t>Manifiesto</a:t>
            </a:r>
            <a:endParaRPr lang="en-US" sz="885" dirty="0"/>
          </a:p>
        </p:txBody>
      </p:sp>
      <p:sp>
        <p:nvSpPr>
          <p:cNvPr id="5" name="Text 1"/>
          <p:cNvSpPr/>
          <p:nvPr/>
        </p:nvSpPr>
        <p:spPr>
          <a:xfrm>
            <a:off x="571500" y="719004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FFFF"/>
                </a:solidFill>
              </a:rPr>
              <a:t>El primer paso del Líder Semilla</a:t>
            </a:r>
            <a:endParaRPr lang="en-US" sz="2436" dirty="0"/>
          </a:p>
        </p:txBody>
      </p:sp>
      <p:sp>
        <p:nvSpPr>
          <p:cNvPr id="6" name="Shape 2"/>
          <p:cNvSpPr/>
          <p:nvPr/>
        </p:nvSpPr>
        <p:spPr>
          <a:xfrm>
            <a:off x="571501" y="1433946"/>
            <a:ext cx="7915794" cy="265176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DC8060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/>
          <p:cNvSpPr/>
          <p:nvPr/>
        </p:nvSpPr>
        <p:spPr>
          <a:xfrm>
            <a:off x="810490" y="2038293"/>
            <a:ext cx="7419110" cy="11996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i="1" dirty="0">
                <a:solidFill>
                  <a:srgbClr val="E6E2DD"/>
                </a:solidFill>
              </a:rPr>
              <a:t>"Me comprometo a </a:t>
            </a:r>
            <a:r>
              <a:rPr lang="en-US" b="1" dirty="0">
                <a:solidFill>
                  <a:srgbClr val="DC8060"/>
                </a:solidFill>
              </a:rPr>
              <a:t>dudar</a:t>
            </a:r>
            <a:r>
              <a:rPr lang="en-US" i="1" dirty="0">
                <a:solidFill>
                  <a:srgbClr val="E6E2DD"/>
                </a:solidFill>
              </a:rPr>
              <a:t> de mi primera impresión.
 Me comprometo a </a:t>
            </a:r>
            <a:r>
              <a:rPr lang="en-US" b="1" dirty="0">
                <a:solidFill>
                  <a:srgbClr val="DC8060"/>
                </a:solidFill>
              </a:rPr>
              <a:t>observar</a:t>
            </a:r>
            <a:r>
              <a:rPr lang="en-US" i="1" dirty="0">
                <a:solidFill>
                  <a:srgbClr val="E6E2DD"/>
                </a:solidFill>
              </a:rPr>
              <a:t> mi piloto automático sin juzgarlo.
 Me comprometo a </a:t>
            </a:r>
            <a:r>
              <a:rPr lang="en-US" b="1" dirty="0">
                <a:solidFill>
                  <a:srgbClr val="DC8060"/>
                </a:solidFill>
              </a:rPr>
              <a:t>volver</a:t>
            </a:r>
            <a:r>
              <a:rPr lang="en-US" i="1" dirty="0">
                <a:solidFill>
                  <a:srgbClr val="E6E2DD"/>
                </a:solidFill>
              </a:rPr>
              <a:t> al presente, una y otra vez."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-42602" y="4291278"/>
            <a:ext cx="9144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>
                    <a:alpha val="60000"/>
                  </a:srgbClr>
                </a:solidFill>
              </a:rPr>
              <a:t>Este es un contrato contigo mismo.</a:t>
            </a:r>
            <a:endParaRPr lang="en-US" sz="78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DEFINICIONES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480417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Una capacidad humana universal y básica</a:t>
            </a:r>
            <a:endParaRPr lang="en-US" sz="2121" dirty="0"/>
          </a:p>
        </p:txBody>
      </p:sp>
      <p:sp>
        <p:nvSpPr>
          <p:cNvPr id="7" name="Shape 4"/>
          <p:cNvSpPr/>
          <p:nvPr/>
        </p:nvSpPr>
        <p:spPr>
          <a:xfrm>
            <a:off x="428625" y="1143000"/>
            <a:ext cx="4036219" cy="167878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428625" y="1143000"/>
            <a:ext cx="42863" cy="167878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642938" y="1443930"/>
            <a:ext cx="360759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i="1" dirty="0">
                <a:solidFill>
                  <a:srgbClr val="5A6A6A"/>
                </a:solidFill>
              </a:rPr>
              <a:t>"Prestar atención de manera especial: intencionadamente, en el momento presente y sin juzgar."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42938" y="2194024"/>
            <a:ext cx="36075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2A5058"/>
                </a:solidFill>
              </a:rPr>
              <a:t>Jon Kabat-Zinn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642938" y="2385120"/>
            <a:ext cx="36075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889088"/>
                </a:solidFill>
              </a:rPr>
              <a:t>Fundador MBSR</a:t>
            </a:r>
            <a:endParaRPr lang="en-US" sz="727" dirty="0"/>
          </a:p>
        </p:txBody>
      </p:sp>
      <p:sp>
        <p:nvSpPr>
          <p:cNvPr id="12" name="Shape 9"/>
          <p:cNvSpPr/>
          <p:nvPr/>
        </p:nvSpPr>
        <p:spPr>
          <a:xfrm>
            <a:off x="4679156" y="1143000"/>
            <a:ext cx="4036219" cy="167878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10"/>
          <p:cNvSpPr/>
          <p:nvPr/>
        </p:nvSpPr>
        <p:spPr>
          <a:xfrm>
            <a:off x="4679156" y="1143000"/>
            <a:ext cx="42863" cy="167878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4893469" y="1443930"/>
            <a:ext cx="360759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i="1" dirty="0">
                <a:solidFill>
                  <a:srgbClr val="5A6A6A"/>
                </a:solidFill>
              </a:rPr>
              <a:t>"La capacidad humana universal y básica de ser conscientes de los contenidos de la mente momento a momento."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4893469" y="2194024"/>
            <a:ext cx="36075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2A5058"/>
                </a:solidFill>
              </a:rPr>
              <a:t>Vicente Simón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4893469" y="2385120"/>
            <a:ext cx="36075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889088"/>
                </a:solidFill>
              </a:rPr>
              <a:t>Psiquiatra y Catedrático (2007)</a:t>
            </a:r>
            <a:endParaRPr lang="en-US" sz="727" dirty="0"/>
          </a:p>
        </p:txBody>
      </p:sp>
      <p:sp>
        <p:nvSpPr>
          <p:cNvPr id="17" name="Shape 14"/>
          <p:cNvSpPr/>
          <p:nvPr/>
        </p:nvSpPr>
        <p:spPr>
          <a:xfrm>
            <a:off x="428625" y="3036094"/>
            <a:ext cx="4036219" cy="167878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5"/>
          <p:cNvSpPr/>
          <p:nvPr/>
        </p:nvSpPr>
        <p:spPr>
          <a:xfrm>
            <a:off x="428625" y="3036094"/>
            <a:ext cx="42863" cy="167878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Text 16"/>
          <p:cNvSpPr/>
          <p:nvPr/>
        </p:nvSpPr>
        <p:spPr>
          <a:xfrm>
            <a:off x="642938" y="3551337"/>
            <a:ext cx="36075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i="1" dirty="0">
                <a:solidFill>
                  <a:srgbClr val="5A6A6A"/>
                </a:solidFill>
              </a:rPr>
              <a:t>"Realmente no es otra cosa que entrenamiento mental."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642938" y="3872805"/>
            <a:ext cx="36075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2A5058"/>
                </a:solidFill>
              </a:rPr>
              <a:t>Chade-Meng Tan</a:t>
            </a:r>
            <a:endParaRPr lang="en-US" sz="784" dirty="0"/>
          </a:p>
        </p:txBody>
      </p:sp>
      <p:sp>
        <p:nvSpPr>
          <p:cNvPr id="21" name="Text 18"/>
          <p:cNvSpPr/>
          <p:nvPr/>
        </p:nvSpPr>
        <p:spPr>
          <a:xfrm>
            <a:off x="642938" y="4063901"/>
            <a:ext cx="36075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889088"/>
                </a:solidFill>
              </a:rPr>
              <a:t>Google 'Search Inside Yourself' (2012)</a:t>
            </a:r>
            <a:endParaRPr lang="en-US" sz="727" dirty="0"/>
          </a:p>
        </p:txBody>
      </p:sp>
      <p:sp>
        <p:nvSpPr>
          <p:cNvPr id="22" name="Shape 19"/>
          <p:cNvSpPr/>
          <p:nvPr/>
        </p:nvSpPr>
        <p:spPr>
          <a:xfrm>
            <a:off x="4679156" y="3036094"/>
            <a:ext cx="4036219" cy="167878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Shape 20"/>
          <p:cNvSpPr/>
          <p:nvPr/>
        </p:nvSpPr>
        <p:spPr>
          <a:xfrm>
            <a:off x="4679156" y="3036094"/>
            <a:ext cx="42863" cy="167878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Text 21"/>
          <p:cNvSpPr/>
          <p:nvPr/>
        </p:nvSpPr>
        <p:spPr>
          <a:xfrm>
            <a:off x="4893469" y="3337024"/>
            <a:ext cx="360759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i="1" dirty="0">
                <a:solidFill>
                  <a:srgbClr val="5A6A6A"/>
                </a:solidFill>
              </a:rPr>
              <a:t>"Consiste simplemente en observar, contemplar y examinar. El papel que asumimos no es el de juez, sino el de científico."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4893469" y="4087118"/>
            <a:ext cx="36075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2A5058"/>
                </a:solidFill>
              </a:rPr>
              <a:t>Walpola Rahula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4893469" y="4278213"/>
            <a:ext cx="36075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889088"/>
                </a:solidFill>
              </a:rPr>
              <a:t>Erudito budista (1965)</a:t>
            </a:r>
            <a:endParaRPr lang="en-US" sz="727" dirty="0"/>
          </a:p>
        </p:txBody>
      </p:sp>
    </p:spTree>
    <p:extLst>
      <p:ext uri="{BB962C8B-B14F-4D97-AF65-F5344CB8AC3E}">
        <p14:creationId xmlns:p14="http://schemas.microsoft.com/office/powerpoint/2010/main" val="147930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DESMONTANDO MITOS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480417"/>
            <a:ext cx="3802323" cy="3326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Lo que NO es </a:t>
            </a:r>
            <a:r>
              <a:rPr lang="en-US" sz="2000" b="1" dirty="0" err="1">
                <a:solidFill>
                  <a:srgbClr val="2A5058"/>
                </a:solidFill>
              </a:rPr>
              <a:t>el</a:t>
            </a:r>
            <a:r>
              <a:rPr lang="en-US" sz="2000" b="1" dirty="0">
                <a:solidFill>
                  <a:srgbClr val="2A5058"/>
                </a:solidFill>
              </a:rPr>
              <a:t> Mindfulness</a:t>
            </a:r>
            <a:endParaRPr lang="en-US" sz="2121" dirty="0"/>
          </a:p>
        </p:txBody>
      </p:sp>
      <p:sp>
        <p:nvSpPr>
          <p:cNvPr id="7" name="Shape 4"/>
          <p:cNvSpPr/>
          <p:nvPr/>
        </p:nvSpPr>
        <p:spPr>
          <a:xfrm>
            <a:off x="571500" y="1143000"/>
            <a:ext cx="8001000" cy="106441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571500" y="1143000"/>
            <a:ext cx="42863" cy="1064419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1375172"/>
            <a:ext cx="69652" cy="1000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26902" y="1357313"/>
            <a:ext cx="3304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DC8060"/>
                </a:solidFill>
              </a:rPr>
              <a:t>MITO</a:t>
            </a:r>
            <a:endParaRPr lang="en-US" sz="683" dirty="0"/>
          </a:p>
        </p:txBody>
      </p:sp>
      <p:sp>
        <p:nvSpPr>
          <p:cNvPr id="11" name="Text 7"/>
          <p:cNvSpPr/>
          <p:nvPr/>
        </p:nvSpPr>
        <p:spPr>
          <a:xfrm>
            <a:off x="785813" y="1564481"/>
            <a:ext cx="22717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5A6A6A"/>
                </a:solidFill>
              </a:rPr>
              <a:t>"Dejar la mente en blanco"</a:t>
            </a:r>
            <a:endParaRPr lang="en-US" sz="109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438" y="1375172"/>
            <a:ext cx="107156" cy="10001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679031" y="1357313"/>
            <a:ext cx="5917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2A5058"/>
                </a:solidFill>
              </a:rPr>
              <a:t>REALIDAD</a:t>
            </a:r>
            <a:endParaRPr lang="en-US" sz="683" dirty="0"/>
          </a:p>
        </p:txBody>
      </p:sp>
      <p:sp>
        <p:nvSpPr>
          <p:cNvPr id="14" name="Text 9"/>
          <p:cNvSpPr/>
          <p:nvPr/>
        </p:nvSpPr>
        <p:spPr>
          <a:xfrm>
            <a:off x="3500438" y="1564481"/>
            <a:ext cx="48577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A5058"/>
                </a:solidFill>
              </a:rPr>
              <a:t>No busca eliminar pensamientos. Su objetivo es </a:t>
            </a:r>
            <a:r>
              <a:rPr lang="en-US" sz="987" b="1" dirty="0">
                <a:solidFill>
                  <a:srgbClr val="2A5058"/>
                </a:solidFill>
              </a:rPr>
              <a:t>tomar conciencia</a:t>
            </a:r>
            <a:r>
              <a:rPr lang="en-US" sz="1050" dirty="0">
                <a:solidFill>
                  <a:srgbClr val="2A5058"/>
                </a:solidFill>
              </a:rPr>
              <a:t> del proceso de pensamiento sin reprimirlos.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571500" y="2421731"/>
            <a:ext cx="8001000" cy="106441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1"/>
          <p:cNvSpPr/>
          <p:nvPr/>
        </p:nvSpPr>
        <p:spPr>
          <a:xfrm>
            <a:off x="571500" y="2421731"/>
            <a:ext cx="42863" cy="1064419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2653903"/>
            <a:ext cx="69652" cy="1000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26902" y="2636044"/>
            <a:ext cx="3304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DC8060"/>
                </a:solidFill>
              </a:rPr>
              <a:t>MITO</a:t>
            </a:r>
            <a:endParaRPr lang="en-US" sz="683" dirty="0"/>
          </a:p>
        </p:txBody>
      </p:sp>
      <p:sp>
        <p:nvSpPr>
          <p:cNvPr id="19" name="Text 13"/>
          <p:cNvSpPr/>
          <p:nvPr/>
        </p:nvSpPr>
        <p:spPr>
          <a:xfrm>
            <a:off x="785813" y="2843213"/>
            <a:ext cx="22717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5A6A6A"/>
                </a:solidFill>
              </a:rPr>
              <a:t>"Buscar la iluminación o aislarse"</a:t>
            </a:r>
            <a:endParaRPr lang="en-US" sz="109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438" y="2653903"/>
            <a:ext cx="107156" cy="10001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679031" y="2636044"/>
            <a:ext cx="5917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2A5058"/>
                </a:solidFill>
              </a:rPr>
              <a:t>REALIDAD</a:t>
            </a:r>
            <a:endParaRPr lang="en-US" sz="683" dirty="0"/>
          </a:p>
        </p:txBody>
      </p:sp>
      <p:sp>
        <p:nvSpPr>
          <p:cNvPr id="22" name="Text 15"/>
          <p:cNvSpPr/>
          <p:nvPr/>
        </p:nvSpPr>
        <p:spPr>
          <a:xfrm>
            <a:off x="3500438" y="2843213"/>
            <a:ext cx="48577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A5058"/>
                </a:solidFill>
              </a:rPr>
              <a:t>Aunque tiene raíces monásticas, su propósito es aumentar la consciencia en la </a:t>
            </a:r>
            <a:r>
              <a:rPr lang="en-US" sz="987" b="1" dirty="0">
                <a:solidFill>
                  <a:srgbClr val="2A5058"/>
                </a:solidFill>
              </a:rPr>
              <a:t>interacción diaria con el mundo</a:t>
            </a:r>
            <a:r>
              <a:rPr lang="en-US" sz="1050" dirty="0">
                <a:solidFill>
                  <a:srgbClr val="2A5058"/>
                </a:solidFill>
              </a:rPr>
              <a:t>.</a:t>
            </a:r>
            <a:endParaRPr lang="en-US" sz="1050" dirty="0"/>
          </a:p>
        </p:txBody>
      </p:sp>
      <p:sp>
        <p:nvSpPr>
          <p:cNvPr id="23" name="Shape 16"/>
          <p:cNvSpPr/>
          <p:nvPr/>
        </p:nvSpPr>
        <p:spPr>
          <a:xfrm>
            <a:off x="571500" y="3700463"/>
            <a:ext cx="8001000" cy="106441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Shape 17"/>
          <p:cNvSpPr/>
          <p:nvPr/>
        </p:nvSpPr>
        <p:spPr>
          <a:xfrm>
            <a:off x="571500" y="3700463"/>
            <a:ext cx="42863" cy="1064419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932634"/>
            <a:ext cx="69652" cy="100013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926902" y="3914775"/>
            <a:ext cx="3304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DC8060"/>
                </a:solidFill>
              </a:rPr>
              <a:t>MITO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785813" y="4121944"/>
            <a:ext cx="22717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5A6A6A"/>
                </a:solidFill>
              </a:rPr>
              <a:t>"Suprimir las emociones"</a:t>
            </a:r>
            <a:endParaRPr lang="en-US" sz="109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438" y="3932634"/>
            <a:ext cx="107156" cy="100013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3679031" y="3914775"/>
            <a:ext cx="5917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2A5058"/>
                </a:solidFill>
              </a:rPr>
              <a:t>REALIDAD</a:t>
            </a:r>
            <a:endParaRPr lang="en-US" sz="683" dirty="0"/>
          </a:p>
        </p:txBody>
      </p:sp>
      <p:sp>
        <p:nvSpPr>
          <p:cNvPr id="30" name="Text 21"/>
          <p:cNvSpPr/>
          <p:nvPr/>
        </p:nvSpPr>
        <p:spPr>
          <a:xfrm>
            <a:off x="3500438" y="4121944"/>
            <a:ext cx="48577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A5058"/>
                </a:solidFill>
              </a:rPr>
              <a:t>Permite observar cómo surgen las emociones y </a:t>
            </a:r>
            <a:r>
              <a:rPr lang="en-US" sz="987" b="1" dirty="0">
                <a:solidFill>
                  <a:srgbClr val="2A5058"/>
                </a:solidFill>
              </a:rPr>
              <a:t>responder</a:t>
            </a:r>
            <a:r>
              <a:rPr lang="en-US" sz="1050" dirty="0">
                <a:solidFill>
                  <a:srgbClr val="2A5058"/>
                </a:solidFill>
              </a:rPr>
              <a:t> a ellas sin reaccionar automáticamente.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6049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COMPONENTES ESENCIALES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480417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Los 4 pilares de la atención plena</a:t>
            </a:r>
            <a:endParaRPr lang="en-US" sz="2121" dirty="0"/>
          </a:p>
        </p:txBody>
      </p:sp>
      <p:pic>
        <p:nvPicPr>
          <p:cNvPr id="28" name="Imagen 27" descr="Imagen de la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CD716CDC-EEFF-B9C5-3FC5-ABB74652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7" y="1032291"/>
            <a:ext cx="7589520" cy="38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5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ORIGEN SECULAR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480417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El puente entre dos mundos</a:t>
            </a:r>
            <a:endParaRPr lang="en-US" sz="2121" dirty="0"/>
          </a:p>
        </p:txBody>
      </p:sp>
      <p:sp>
        <p:nvSpPr>
          <p:cNvPr id="7" name="Text 4"/>
          <p:cNvSpPr/>
          <p:nvPr/>
        </p:nvSpPr>
        <p:spPr>
          <a:xfrm>
            <a:off x="638002" y="1070000"/>
            <a:ext cx="363974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974" b="1" kern="0" spc="-2" dirty="0">
                <a:solidFill>
                  <a:srgbClr val="DC8060"/>
                </a:solidFill>
              </a:rPr>
              <a:t>1979</a:t>
            </a:r>
            <a:endParaRPr lang="en-US" sz="4974" dirty="0"/>
          </a:p>
        </p:txBody>
      </p:sp>
      <p:sp>
        <p:nvSpPr>
          <p:cNvPr id="8" name="Text 5"/>
          <p:cNvSpPr/>
          <p:nvPr/>
        </p:nvSpPr>
        <p:spPr>
          <a:xfrm>
            <a:off x="638002" y="1898675"/>
            <a:ext cx="363974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A5058"/>
                </a:solidFill>
              </a:rPr>
              <a:t>Jon Kabat-Zinn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638002" y="2239789"/>
            <a:ext cx="3639741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En el Centro Médico de la Universidad de Massachusetts, un biólogo molecular decide aplicar prácticas de meditación a pacientes con dolor crónico que no respondían a la medicación convencional.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4999261" y="1070000"/>
            <a:ext cx="3639741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2A5058"/>
                </a:solidFill>
              </a:rPr>
              <a:t>MBSR</a:t>
            </a:r>
            <a:endParaRPr lang="en-US" sz="2436" dirty="0"/>
          </a:p>
        </p:txBody>
      </p:sp>
      <p:sp>
        <p:nvSpPr>
          <p:cNvPr id="11" name="Text 8"/>
          <p:cNvSpPr/>
          <p:nvPr/>
        </p:nvSpPr>
        <p:spPr>
          <a:xfrm>
            <a:off x="4999261" y="1590042"/>
            <a:ext cx="363974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DC8060"/>
                </a:solidFill>
              </a:rPr>
              <a:t>Mindfulness-Based Stress Reduction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4999261" y="1907939"/>
            <a:ext cx="12858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C8060"/>
                </a:solidFill>
              </a:rPr>
              <a:t>→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5177855" y="1907939"/>
            <a:ext cx="25526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Elimina el vocabulario religioso (Budismo).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4999261" y="2190117"/>
            <a:ext cx="12858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C8060"/>
                </a:solidFill>
              </a:rPr>
              <a:t>→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5177855" y="2190117"/>
            <a:ext cx="25262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Introduce un lenguaje científico y médico.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4999261" y="2472295"/>
            <a:ext cx="12858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C8060"/>
                </a:solidFill>
              </a:rPr>
              <a:t>→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5177855" y="2472295"/>
            <a:ext cx="32626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Estandariza la práctica en un programa de 8 semanas.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4999261" y="2754473"/>
            <a:ext cx="12858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C8060"/>
                </a:solidFill>
              </a:rPr>
              <a:t>→</a:t>
            </a:r>
            <a:endParaRPr lang="en-US" sz="885" dirty="0"/>
          </a:p>
        </p:txBody>
      </p:sp>
      <p:sp>
        <p:nvSpPr>
          <p:cNvPr id="19" name="Text 16"/>
          <p:cNvSpPr/>
          <p:nvPr/>
        </p:nvSpPr>
        <p:spPr>
          <a:xfrm>
            <a:off x="5177855" y="2754473"/>
            <a:ext cx="29148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A6A6A"/>
                </a:solidFill>
              </a:rPr>
              <a:t>Abre la puerta a la investigación clínica rigurosa.</a:t>
            </a:r>
            <a:endParaRPr lang="en-US" sz="942" dirty="0"/>
          </a:p>
        </p:txBody>
      </p:sp>
      <p:pic>
        <p:nvPicPr>
          <p:cNvPr id="26" name="Imagen 25" descr="Imagen que contiene señal, edificio, puente, agua&#10;&#10;El contenido generado por IA puede ser incorrecto.">
            <a:extLst>
              <a:ext uri="{FF2B5EF4-FFF2-40B4-BE49-F238E27FC236}">
                <a16:creationId xmlns:a16="http://schemas.microsoft.com/office/drawing/2014/main" id="{DC01ABA5-A1A8-9ACE-EDD8-1159590F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764" y="3280297"/>
            <a:ext cx="4965134" cy="16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4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IMPACTO CULTURAL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480417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La Revolución Mindfulness</a:t>
            </a:r>
            <a:endParaRPr lang="en-US" sz="2121" dirty="0"/>
          </a:p>
        </p:txBody>
      </p:sp>
      <p:pic>
        <p:nvPicPr>
          <p:cNvPr id="26" name="Imagen 25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8FDDF869-B5AB-DC66-6E61-776617812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9" y="1008237"/>
            <a:ext cx="7502236" cy="37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6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7E864-8C51-D103-EFCC-F039B5795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1419FCA4-0F7E-1A8F-EA96-74C0E6D7C2B7}"/>
              </a:ext>
            </a:extLst>
          </p:cNvPr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C9EEADC-6B8D-6BC1-0FCD-96B250D87F91}"/>
              </a:ext>
            </a:extLst>
          </p:cNvPr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IMPACTO CULTURAL</a:t>
            </a:r>
            <a:endParaRPr lang="en-US" sz="784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2F82E70-0C5D-66F5-C65C-D581223886E0}"/>
              </a:ext>
            </a:extLst>
          </p:cNvPr>
          <p:cNvSpPr/>
          <p:nvPr/>
        </p:nvSpPr>
        <p:spPr>
          <a:xfrm>
            <a:off x="428625" y="480417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La Revolución Mindfulness</a:t>
            </a:r>
            <a:endParaRPr lang="en-US" sz="2121" dirty="0"/>
          </a:p>
        </p:txBody>
      </p:sp>
      <p:pic>
        <p:nvPicPr>
          <p:cNvPr id="26" name="Imagen 25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5560D535-67BA-423C-911C-366621CA6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053090"/>
            <a:ext cx="3453937" cy="1705771"/>
          </a:xfrm>
          <a:prstGeom prst="rect">
            <a:avLst/>
          </a:prstGeom>
        </p:spPr>
      </p:pic>
      <p:pic>
        <p:nvPicPr>
          <p:cNvPr id="4" name="Imagen 3" descr="Imagen que contiene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D0C4F08-1F49-DF32-077F-A4CCAE349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472" y="889397"/>
            <a:ext cx="4052972" cy="1788113"/>
          </a:xfrm>
          <a:prstGeom prst="rect">
            <a:avLst/>
          </a:prstGeom>
        </p:spPr>
      </p:pic>
      <p:pic>
        <p:nvPicPr>
          <p:cNvPr id="8" name="Imagen 7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2E55D68B-58DB-4EE5-0029-3CA09EC3F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79" y="3058850"/>
            <a:ext cx="4227022" cy="1705771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3A6E5530-2C7E-8153-E2D9-5A79B88FD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100" y="2972847"/>
            <a:ext cx="4227022" cy="20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8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EVIDENCIA CIENTÍFICA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480417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Impacto multidimensional validado</a:t>
            </a:r>
            <a:endParaRPr lang="en-US" sz="2121" dirty="0"/>
          </a:p>
        </p:txBody>
      </p:sp>
      <p:pic>
        <p:nvPicPr>
          <p:cNvPr id="43" name="Imagen 42" descr="Diagrama&#10;&#10;El contenido generado por IA puede ser incorrecto.">
            <a:extLst>
              <a:ext uri="{FF2B5EF4-FFF2-40B4-BE49-F238E27FC236}">
                <a16:creationId xmlns:a16="http://schemas.microsoft.com/office/drawing/2014/main" id="{5C8701B5-79BF-4081-9B98-F15DE9F55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1" y="1098634"/>
            <a:ext cx="7481455" cy="38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7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428625" y="253603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PROCESO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480417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El Círculo de la Meditación</a:t>
            </a:r>
            <a:endParaRPr lang="en-US" sz="2121" dirty="0"/>
          </a:p>
        </p:txBody>
      </p:sp>
      <p:sp>
        <p:nvSpPr>
          <p:cNvPr id="45" name="Text 36"/>
          <p:cNvSpPr/>
          <p:nvPr/>
        </p:nvSpPr>
        <p:spPr>
          <a:xfrm>
            <a:off x="0" y="4754166"/>
            <a:ext cx="9144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5A6A6A"/>
                </a:solidFill>
              </a:rPr>
              <a:t>"Cada vez que completas el círculo, haces una 'repetición' en el gimnasio mental."</a:t>
            </a:r>
            <a:endParaRPr lang="en-US" sz="942" dirty="0"/>
          </a:p>
        </p:txBody>
      </p:sp>
      <p:pic>
        <p:nvPicPr>
          <p:cNvPr id="46" name="Imagen 45" descr="Diagrama&#10;&#10;El contenido generado por IA puede ser incorrecto.">
            <a:extLst>
              <a:ext uri="{FF2B5EF4-FFF2-40B4-BE49-F238E27FC236}">
                <a16:creationId xmlns:a16="http://schemas.microsoft.com/office/drawing/2014/main" id="{FEF29D14-82CC-9094-1B5A-9ACAD070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31" y="928687"/>
            <a:ext cx="7065459" cy="40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5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ontserra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ontserra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B04231A-7D78-481D-892F-719F785CEB44}">
  <we:reference id="wa200010001" version="1.0.0.0" store="en-US" storeType="OMEX"/>
  <we:alternateReferences>
    <we:reference id="wa200010001" version="1.0.0.0" store="en-US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595</Words>
  <Application>Microsoft Office PowerPoint</Application>
  <PresentationFormat>Presentación en pantalla (16:9)</PresentationFormat>
  <Paragraphs>101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7" baseType="lpstr"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Sergio LG</cp:lastModifiedBy>
  <cp:revision>14</cp:revision>
  <dcterms:created xsi:type="dcterms:W3CDTF">2026-02-15T06:50:27Z</dcterms:created>
  <dcterms:modified xsi:type="dcterms:W3CDTF">2026-02-15T07:54:34Z</dcterms:modified>
</cp:coreProperties>
</file>